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70" r:id="rId7"/>
    <p:sldId id="262" r:id="rId8"/>
    <p:sldId id="264" r:id="rId9"/>
    <p:sldId id="266" r:id="rId10"/>
    <p:sldId id="267" r:id="rId11"/>
    <p:sldId id="268" r:id="rId12"/>
    <p:sldId id="269" r:id="rId13"/>
    <p:sldId id="259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70" d="100"/>
          <a:sy n="70" d="100"/>
        </p:scale>
        <p:origin x="9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6C36-CAD0-413A-9869-6401A642A6BF}" type="datetimeFigureOut">
              <a:rPr kumimoji="1" lang="ja-JP" altLang="en-US" smtClean="0"/>
              <a:t>2024/12/4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EE83-DC36-402C-96AC-DDCD4C4C3B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0591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6C36-CAD0-413A-9869-6401A642A6BF}" type="datetimeFigureOut">
              <a:rPr kumimoji="1" lang="ja-JP" altLang="en-US" smtClean="0"/>
              <a:t>2024/12/4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EE83-DC36-402C-96AC-DDCD4C4C3B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99239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6C36-CAD0-413A-9869-6401A642A6BF}" type="datetimeFigureOut">
              <a:rPr kumimoji="1" lang="ja-JP" altLang="en-US" smtClean="0"/>
              <a:t>2024/12/4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EE83-DC36-402C-96AC-DDCD4C4C3B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79097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6C36-CAD0-413A-9869-6401A642A6BF}" type="datetimeFigureOut">
              <a:rPr kumimoji="1" lang="ja-JP" altLang="en-US" smtClean="0"/>
              <a:t>2024/12/4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EE83-DC36-402C-96AC-DDCD4C4C3B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9548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6C36-CAD0-413A-9869-6401A642A6BF}" type="datetimeFigureOut">
              <a:rPr kumimoji="1" lang="ja-JP" altLang="en-US" smtClean="0"/>
              <a:t>2024/12/4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EE83-DC36-402C-96AC-DDCD4C4C3B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4303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6C36-CAD0-413A-9869-6401A642A6BF}" type="datetimeFigureOut">
              <a:rPr kumimoji="1" lang="ja-JP" altLang="en-US" smtClean="0"/>
              <a:t>2024/12/4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EE83-DC36-402C-96AC-DDCD4C4C3B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3631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6C36-CAD0-413A-9869-6401A642A6BF}" type="datetimeFigureOut">
              <a:rPr kumimoji="1" lang="ja-JP" altLang="en-US" smtClean="0"/>
              <a:t>2024/12/4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EE83-DC36-402C-96AC-DDCD4C4C3B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7920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6C36-CAD0-413A-9869-6401A642A6BF}" type="datetimeFigureOut">
              <a:rPr kumimoji="1" lang="ja-JP" altLang="en-US" smtClean="0"/>
              <a:t>2024/12/4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EE83-DC36-402C-96AC-DDCD4C4C3B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81286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6C36-CAD0-413A-9869-6401A642A6BF}" type="datetimeFigureOut">
              <a:rPr kumimoji="1" lang="ja-JP" altLang="en-US" smtClean="0"/>
              <a:t>2024/12/4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EE83-DC36-402C-96AC-DDCD4C4C3B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33228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6C36-CAD0-413A-9869-6401A642A6BF}" type="datetimeFigureOut">
              <a:rPr kumimoji="1" lang="ja-JP" altLang="en-US" smtClean="0"/>
              <a:t>2024/12/4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EE83-DC36-402C-96AC-DDCD4C4C3B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47125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6C36-CAD0-413A-9869-6401A642A6BF}" type="datetimeFigureOut">
              <a:rPr kumimoji="1" lang="ja-JP" altLang="en-US" smtClean="0"/>
              <a:t>2024/12/4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EE83-DC36-402C-96AC-DDCD4C4C3B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4771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FC6C36-CAD0-413A-9869-6401A642A6BF}" type="datetimeFigureOut">
              <a:rPr kumimoji="1" lang="ja-JP" altLang="en-US" smtClean="0"/>
              <a:t>2024/12/4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7EE83-DC36-402C-96AC-DDCD4C4C3B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63211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-2.biz/users/login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5C0C652-942D-4BB1-B664-0E238EC977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2782" y="973397"/>
            <a:ext cx="8420100" cy="3509963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URL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リダイレクトシステム</a:t>
            </a:r>
            <a:b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【R-2】</a:t>
            </a:r>
            <a:b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b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利用者向けマニュアル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93A3A1AE-C301-4164-B49D-24C36D25F7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8082" y="5594556"/>
            <a:ext cx="7429500" cy="707921"/>
          </a:xfrm>
        </p:spPr>
        <p:txBody>
          <a:bodyPr/>
          <a:lstStyle/>
          <a:p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2024/12/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５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1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CA7513FD-9B84-4749-AD9E-DB2163A277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223" t="20757" r="33085" b="20151"/>
          <a:stretch/>
        </p:blipFill>
        <p:spPr>
          <a:xfrm>
            <a:off x="637954" y="2024398"/>
            <a:ext cx="4315045" cy="4255066"/>
          </a:xfrm>
          <a:prstGeom prst="rect">
            <a:avLst/>
          </a:prstGeom>
        </p:spPr>
      </p:pic>
      <p:cxnSp>
        <p:nvCxnSpPr>
          <p:cNvPr id="6" name="直線コネクタ 5">
            <a:extLst>
              <a:ext uri="{FF2B5EF4-FFF2-40B4-BE49-F238E27FC236}">
                <a16:creationId xmlns:a16="http://schemas.microsoft.com/office/drawing/2014/main" id="{95A0EFB3-71F0-48E0-B879-15EC42CFD531}"/>
              </a:ext>
            </a:extLst>
          </p:cNvPr>
          <p:cNvCxnSpPr/>
          <p:nvPr/>
        </p:nvCxnSpPr>
        <p:spPr>
          <a:xfrm>
            <a:off x="0" y="903767"/>
            <a:ext cx="9906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BBDA701D-156E-440A-88C7-029870BF9664}"/>
              </a:ext>
            </a:extLst>
          </p:cNvPr>
          <p:cNvSpPr/>
          <p:nvPr/>
        </p:nvSpPr>
        <p:spPr>
          <a:xfrm>
            <a:off x="3521063" y="1279417"/>
            <a:ext cx="31810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hlinkClick r:id="rId3"/>
              </a:rPr>
              <a:t>https://r-2.biz/users/login</a:t>
            </a:r>
            <a:endParaRPr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2BD1704A-CA49-452A-A4AA-3D818E4E71DE}"/>
              </a:ext>
            </a:extLst>
          </p:cNvPr>
          <p:cNvSpPr txBox="1"/>
          <p:nvPr/>
        </p:nvSpPr>
        <p:spPr>
          <a:xfrm>
            <a:off x="637955" y="1279417"/>
            <a:ext cx="3317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管理画面ログイン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URL	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</a:p>
        </p:txBody>
      </p:sp>
      <p:sp>
        <p:nvSpPr>
          <p:cNvPr id="9" name="正方形/長方形 8">
            <a:extLst>
              <a:ext uri="{FF2B5EF4-FFF2-40B4-BE49-F238E27FC236}">
                <a16:creationId xmlns:a16="http://schemas.microsoft.com/office/drawing/2014/main" id="{E3A44BA6-975D-4563-9981-BCF625D35FE7}"/>
              </a:ext>
            </a:extLst>
          </p:cNvPr>
          <p:cNvSpPr/>
          <p:nvPr/>
        </p:nvSpPr>
        <p:spPr>
          <a:xfrm>
            <a:off x="871870" y="2651759"/>
            <a:ext cx="3848986" cy="973942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B77BEEEF-9975-401D-BC01-2A7E89069321}"/>
              </a:ext>
            </a:extLst>
          </p:cNvPr>
          <p:cNvSpPr txBox="1"/>
          <p:nvPr/>
        </p:nvSpPr>
        <p:spPr>
          <a:xfrm>
            <a:off x="5691980" y="1995342"/>
            <a:ext cx="331735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①ログイン情報入力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⇒個人ごとに発行します。</a:t>
            </a:r>
            <a:endParaRPr kumimoji="1"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RDM</a:t>
            </a:r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佐藤までお問い合わせください。</a:t>
            </a:r>
            <a:endParaRPr kumimoji="1"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②使用許諾同意の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チェックボックスにチェック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⇒内容は「使用許諾」テキストリンクを</a:t>
            </a:r>
            <a:endParaRPr kumimoji="1"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クリックでご確認ください。</a:t>
            </a:r>
            <a:endParaRPr kumimoji="1"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③ログインボタンをクリック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E4297584-3E14-4FFD-A9C5-B9B3E44AB43A}"/>
              </a:ext>
            </a:extLst>
          </p:cNvPr>
          <p:cNvSpPr txBox="1"/>
          <p:nvPr/>
        </p:nvSpPr>
        <p:spPr>
          <a:xfrm>
            <a:off x="875416" y="2282427"/>
            <a:ext cx="3317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8D4A3B6F-2AE7-4039-A7AE-86499F32B0E1}"/>
              </a:ext>
            </a:extLst>
          </p:cNvPr>
          <p:cNvSpPr txBox="1"/>
          <p:nvPr/>
        </p:nvSpPr>
        <p:spPr>
          <a:xfrm>
            <a:off x="1336163" y="3636297"/>
            <a:ext cx="2619150" cy="646331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kumimoji="1" lang="ja-JP" altLang="en-US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endParaRPr kumimoji="1" lang="en-US" altLang="ja-JP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ja-JP" altLang="en-US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4EE543AD-9EA6-42D0-97D5-3A6C4D20958A}"/>
              </a:ext>
            </a:extLst>
          </p:cNvPr>
          <p:cNvSpPr txBox="1"/>
          <p:nvPr/>
        </p:nvSpPr>
        <p:spPr>
          <a:xfrm>
            <a:off x="1899684" y="4306158"/>
            <a:ext cx="3317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37332708-F56D-43A5-85C8-0571C13FAB9A}"/>
              </a:ext>
            </a:extLst>
          </p:cNvPr>
          <p:cNvSpPr txBox="1"/>
          <p:nvPr/>
        </p:nvSpPr>
        <p:spPr>
          <a:xfrm>
            <a:off x="637954" y="373626"/>
            <a:ext cx="792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■はじめに：ログイン</a:t>
            </a:r>
          </a:p>
        </p:txBody>
      </p:sp>
    </p:spTree>
    <p:extLst>
      <p:ext uri="{BB962C8B-B14F-4D97-AF65-F5344CB8AC3E}">
        <p14:creationId xmlns:p14="http://schemas.microsoft.com/office/powerpoint/2010/main" val="862424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2C5CA3EB-D07A-4572-AA99-9C03AA9F4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8801" y="2674666"/>
            <a:ext cx="7332467" cy="4122500"/>
          </a:xfrm>
          <a:prstGeom prst="rect">
            <a:avLst/>
          </a:prstGeom>
        </p:spPr>
      </p:pic>
      <p:cxnSp>
        <p:nvCxnSpPr>
          <p:cNvPr id="9" name="直線コネクタ 8">
            <a:extLst>
              <a:ext uri="{FF2B5EF4-FFF2-40B4-BE49-F238E27FC236}">
                <a16:creationId xmlns:a16="http://schemas.microsoft.com/office/drawing/2014/main" id="{93FECEDE-1A6B-4BFC-9D8D-43EAE462A1D1}"/>
              </a:ext>
            </a:extLst>
          </p:cNvPr>
          <p:cNvCxnSpPr/>
          <p:nvPr/>
        </p:nvCxnSpPr>
        <p:spPr>
          <a:xfrm>
            <a:off x="0" y="903767"/>
            <a:ext cx="9906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85C7F988-1DEC-4DA0-B6BD-3BCE02D6DC5E}"/>
              </a:ext>
            </a:extLst>
          </p:cNvPr>
          <p:cNvSpPr txBox="1"/>
          <p:nvPr/>
        </p:nvSpPr>
        <p:spPr>
          <a:xfrm>
            <a:off x="637954" y="373626"/>
            <a:ext cx="792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TOP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ページ（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PC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版）</a:t>
            </a:r>
          </a:p>
        </p:txBody>
      </p:sp>
      <p:sp>
        <p:nvSpPr>
          <p:cNvPr id="4" name="四角形: 角を丸くする 3">
            <a:extLst>
              <a:ext uri="{FF2B5EF4-FFF2-40B4-BE49-F238E27FC236}">
                <a16:creationId xmlns:a16="http://schemas.microsoft.com/office/drawing/2014/main" id="{5D055904-06F4-40A8-8B4F-CC60CCD6C9F7}"/>
              </a:ext>
            </a:extLst>
          </p:cNvPr>
          <p:cNvSpPr/>
          <p:nvPr/>
        </p:nvSpPr>
        <p:spPr>
          <a:xfrm>
            <a:off x="3539613" y="3451122"/>
            <a:ext cx="5447071" cy="25465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/>
              <a:t>お知らせ欄</a:t>
            </a:r>
            <a:endParaRPr kumimoji="1" lang="en-US" altLang="ja-JP" dirty="0"/>
          </a:p>
          <a:p>
            <a:pPr algn="ctr"/>
            <a:endParaRPr kumimoji="1" lang="en-US" altLang="ja-JP" dirty="0"/>
          </a:p>
          <a:p>
            <a:pPr algn="ctr"/>
            <a:r>
              <a:rPr kumimoji="1" lang="ja-JP" altLang="en-US" dirty="0"/>
              <a:t>何かニュースがあればこちらに表示します。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2BC2E768-B23E-49B7-B25D-9DB9DEC41D1A}"/>
              </a:ext>
            </a:extLst>
          </p:cNvPr>
          <p:cNvSpPr txBox="1"/>
          <p:nvPr/>
        </p:nvSpPr>
        <p:spPr>
          <a:xfrm>
            <a:off x="279076" y="1179871"/>
            <a:ext cx="86436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ログインに成功すると下記のページが開きます。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システムの仕様変更等があれば随時ニュースとして掲載予定です。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正方形/長方形 12">
            <a:extLst>
              <a:ext uri="{FF2B5EF4-FFF2-40B4-BE49-F238E27FC236}">
                <a16:creationId xmlns:a16="http://schemas.microsoft.com/office/drawing/2014/main" id="{49169590-3C46-4A44-9D53-81C68D5F7BB9}"/>
              </a:ext>
            </a:extLst>
          </p:cNvPr>
          <p:cNvSpPr/>
          <p:nvPr/>
        </p:nvSpPr>
        <p:spPr>
          <a:xfrm>
            <a:off x="1956619" y="3293806"/>
            <a:ext cx="1111046" cy="26547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>
            <a:extLst>
              <a:ext uri="{FF2B5EF4-FFF2-40B4-BE49-F238E27FC236}">
                <a16:creationId xmlns:a16="http://schemas.microsoft.com/office/drawing/2014/main" id="{7A72A661-CF93-4A7D-8539-A7A6809EFC8C}"/>
              </a:ext>
            </a:extLst>
          </p:cNvPr>
          <p:cNvSpPr/>
          <p:nvPr/>
        </p:nvSpPr>
        <p:spPr>
          <a:xfrm>
            <a:off x="1956619" y="3588773"/>
            <a:ext cx="1111046" cy="26547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6" name="直線矢印コネクタ 15">
            <a:extLst>
              <a:ext uri="{FF2B5EF4-FFF2-40B4-BE49-F238E27FC236}">
                <a16:creationId xmlns:a16="http://schemas.microsoft.com/office/drawing/2014/main" id="{C8469F3A-B153-43B1-9986-8C6F768212CB}"/>
              </a:ext>
            </a:extLst>
          </p:cNvPr>
          <p:cNvCxnSpPr>
            <a:endCxn id="13" idx="1"/>
          </p:cNvCxnSpPr>
          <p:nvPr/>
        </p:nvCxnSpPr>
        <p:spPr>
          <a:xfrm>
            <a:off x="1386348" y="3426541"/>
            <a:ext cx="570271" cy="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>
            <a:extLst>
              <a:ext uri="{FF2B5EF4-FFF2-40B4-BE49-F238E27FC236}">
                <a16:creationId xmlns:a16="http://schemas.microsoft.com/office/drawing/2014/main" id="{18A54C2D-7F07-469F-A209-D388CB89057E}"/>
              </a:ext>
            </a:extLst>
          </p:cNvPr>
          <p:cNvCxnSpPr/>
          <p:nvPr/>
        </p:nvCxnSpPr>
        <p:spPr>
          <a:xfrm>
            <a:off x="1386348" y="3692012"/>
            <a:ext cx="570271" cy="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CF039261-9F5A-4C0B-BBD0-D483F2A3644C}"/>
              </a:ext>
            </a:extLst>
          </p:cNvPr>
          <p:cNvSpPr txBox="1"/>
          <p:nvPr/>
        </p:nvSpPr>
        <p:spPr>
          <a:xfrm>
            <a:off x="131591" y="2986897"/>
            <a:ext cx="199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①リダイレクト設定の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作成・変更へ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5D4D77F6-A3BB-4256-8347-FBFEA8618CCD}"/>
              </a:ext>
            </a:extLst>
          </p:cNvPr>
          <p:cNvSpPr txBox="1"/>
          <p:nvPr/>
        </p:nvSpPr>
        <p:spPr>
          <a:xfrm>
            <a:off x="126674" y="3621074"/>
            <a:ext cx="199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②ユーザ設定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の変更へ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66508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606E5908-6937-4CD7-B856-3F2420526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8956" y="2217941"/>
            <a:ext cx="6890750" cy="3874156"/>
          </a:xfrm>
          <a:prstGeom prst="rect">
            <a:avLst/>
          </a:prstGeom>
        </p:spPr>
      </p:pic>
      <p:cxnSp>
        <p:nvCxnSpPr>
          <p:cNvPr id="4" name="直線コネクタ 3">
            <a:extLst>
              <a:ext uri="{FF2B5EF4-FFF2-40B4-BE49-F238E27FC236}">
                <a16:creationId xmlns:a16="http://schemas.microsoft.com/office/drawing/2014/main" id="{D1C6F30C-0F44-44C6-B282-B480EE66F45D}"/>
              </a:ext>
            </a:extLst>
          </p:cNvPr>
          <p:cNvCxnSpPr/>
          <p:nvPr/>
        </p:nvCxnSpPr>
        <p:spPr>
          <a:xfrm>
            <a:off x="0" y="903767"/>
            <a:ext cx="9906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C388BCFD-6523-4CF5-B9DB-75990BE4550C}"/>
              </a:ext>
            </a:extLst>
          </p:cNvPr>
          <p:cNvSpPr txBox="1"/>
          <p:nvPr/>
        </p:nvSpPr>
        <p:spPr>
          <a:xfrm>
            <a:off x="637954" y="373626"/>
            <a:ext cx="792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■①リダイレクト設定　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784FD632-610F-4586-8885-554F91C507A6}"/>
              </a:ext>
            </a:extLst>
          </p:cNvPr>
          <p:cNvSpPr txBox="1"/>
          <p:nvPr/>
        </p:nvSpPr>
        <p:spPr>
          <a:xfrm>
            <a:off x="279076" y="1179871"/>
            <a:ext cx="8643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リダイレクト設定の作成・編集・削除が行えます。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B9547776-91D0-4292-974A-FA42117A124F}"/>
              </a:ext>
            </a:extLst>
          </p:cNvPr>
          <p:cNvSpPr txBox="1"/>
          <p:nvPr/>
        </p:nvSpPr>
        <p:spPr>
          <a:xfrm>
            <a:off x="220653" y="2550885"/>
            <a:ext cx="2316069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4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新規作成</a:t>
            </a:r>
            <a:endParaRPr kumimoji="1" lang="en-US" altLang="ja-JP" sz="1400" b="1" u="sng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新たにリダイレクト設定を作成する場合は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「新規作成」をクリック。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編集</a:t>
            </a:r>
            <a:endParaRPr kumimoji="1" lang="en-US" altLang="ja-JP" sz="1400" b="1" u="sng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既存の設定を編集する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場合は「編集」ボタンを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クリック・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FBC66834-7254-4650-A41D-A36EE3D21323}"/>
              </a:ext>
            </a:extLst>
          </p:cNvPr>
          <p:cNvSpPr txBox="1"/>
          <p:nvPr/>
        </p:nvSpPr>
        <p:spPr>
          <a:xfrm>
            <a:off x="6304934" y="4797655"/>
            <a:ext cx="23160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4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削除</a:t>
            </a:r>
            <a:endParaRPr kumimoji="1" lang="en-US" altLang="ja-JP" sz="1400" b="1" u="sng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設定行ごとに存在する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ゴミ箱マークをクリック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>
            <a:extLst>
              <a:ext uri="{FF2B5EF4-FFF2-40B4-BE49-F238E27FC236}">
                <a16:creationId xmlns:a16="http://schemas.microsoft.com/office/drawing/2014/main" id="{73DE080D-B474-4BA9-AF43-1A0A9CEB9EC1}"/>
              </a:ext>
            </a:extLst>
          </p:cNvPr>
          <p:cNvSpPr/>
          <p:nvPr/>
        </p:nvSpPr>
        <p:spPr>
          <a:xfrm>
            <a:off x="4085900" y="2608007"/>
            <a:ext cx="619433" cy="503184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3" name="直線矢印コネクタ 12">
            <a:extLst>
              <a:ext uri="{FF2B5EF4-FFF2-40B4-BE49-F238E27FC236}">
                <a16:creationId xmlns:a16="http://schemas.microsoft.com/office/drawing/2014/main" id="{12BAB202-0C0F-4B3B-8E81-74D269BD9993}"/>
              </a:ext>
            </a:extLst>
          </p:cNvPr>
          <p:cNvCxnSpPr>
            <a:cxnSpLocks/>
          </p:cNvCxnSpPr>
          <p:nvPr/>
        </p:nvCxnSpPr>
        <p:spPr>
          <a:xfrm>
            <a:off x="2419453" y="2768950"/>
            <a:ext cx="1582993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正方形/長方形 13">
            <a:extLst>
              <a:ext uri="{FF2B5EF4-FFF2-40B4-BE49-F238E27FC236}">
                <a16:creationId xmlns:a16="http://schemas.microsoft.com/office/drawing/2014/main" id="{18D46AE6-94D5-4F26-BCE0-3F761C63DA8E}"/>
              </a:ext>
            </a:extLst>
          </p:cNvPr>
          <p:cNvSpPr/>
          <p:nvPr/>
        </p:nvSpPr>
        <p:spPr>
          <a:xfrm>
            <a:off x="9070273" y="3428999"/>
            <a:ext cx="307903" cy="136865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5" name="直線矢印コネクタ 14">
            <a:extLst>
              <a:ext uri="{FF2B5EF4-FFF2-40B4-BE49-F238E27FC236}">
                <a16:creationId xmlns:a16="http://schemas.microsoft.com/office/drawing/2014/main" id="{8BA34F3B-1471-4F70-A872-687855BCBF8B}"/>
              </a:ext>
            </a:extLst>
          </p:cNvPr>
          <p:cNvCxnSpPr>
            <a:cxnSpLocks/>
          </p:cNvCxnSpPr>
          <p:nvPr/>
        </p:nvCxnSpPr>
        <p:spPr>
          <a:xfrm flipV="1">
            <a:off x="7964129" y="4168878"/>
            <a:ext cx="1106144" cy="73326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正方形/長方形 15">
            <a:extLst>
              <a:ext uri="{FF2B5EF4-FFF2-40B4-BE49-F238E27FC236}">
                <a16:creationId xmlns:a16="http://schemas.microsoft.com/office/drawing/2014/main" id="{103BE679-A86A-4897-9FF5-42BB345D1CFB}"/>
              </a:ext>
            </a:extLst>
          </p:cNvPr>
          <p:cNvSpPr/>
          <p:nvPr/>
        </p:nvSpPr>
        <p:spPr>
          <a:xfrm>
            <a:off x="4528229" y="3351416"/>
            <a:ext cx="424771" cy="1446237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7" name="直線矢印コネクタ 16">
            <a:extLst>
              <a:ext uri="{FF2B5EF4-FFF2-40B4-BE49-F238E27FC236}">
                <a16:creationId xmlns:a16="http://schemas.microsoft.com/office/drawing/2014/main" id="{AD7AA4F0-BD1C-41D2-876C-B4387879BC4E}"/>
              </a:ext>
            </a:extLst>
          </p:cNvPr>
          <p:cNvCxnSpPr>
            <a:cxnSpLocks/>
          </p:cNvCxnSpPr>
          <p:nvPr/>
        </p:nvCxnSpPr>
        <p:spPr>
          <a:xfrm flipV="1">
            <a:off x="1745225" y="4059044"/>
            <a:ext cx="2659507" cy="36772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2376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6487387A-CA4D-4F7B-B341-6CE5FD5290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58"/>
          <a:stretch/>
        </p:blipFill>
        <p:spPr>
          <a:xfrm>
            <a:off x="3646452" y="3806428"/>
            <a:ext cx="5635083" cy="3020587"/>
          </a:xfrm>
          <a:prstGeom prst="rect">
            <a:avLst/>
          </a:prstGeom>
        </p:spPr>
      </p:pic>
      <p:cxnSp>
        <p:nvCxnSpPr>
          <p:cNvPr id="4" name="直線コネクタ 3">
            <a:extLst>
              <a:ext uri="{FF2B5EF4-FFF2-40B4-BE49-F238E27FC236}">
                <a16:creationId xmlns:a16="http://schemas.microsoft.com/office/drawing/2014/main" id="{FE578F2E-5943-4167-943E-ADEBBA10CC74}"/>
              </a:ext>
            </a:extLst>
          </p:cNvPr>
          <p:cNvCxnSpPr/>
          <p:nvPr/>
        </p:nvCxnSpPr>
        <p:spPr>
          <a:xfrm>
            <a:off x="0" y="903767"/>
            <a:ext cx="9906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D4A21063-E8D2-4840-8800-094676D81562}"/>
              </a:ext>
            </a:extLst>
          </p:cNvPr>
          <p:cNvSpPr txBox="1"/>
          <p:nvPr/>
        </p:nvSpPr>
        <p:spPr>
          <a:xfrm>
            <a:off x="637954" y="373626"/>
            <a:ext cx="792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■①リダイレクト設定　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–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新規作成　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4350A621-0EA6-4413-B96B-95746B321777}"/>
              </a:ext>
            </a:extLst>
          </p:cNvPr>
          <p:cNvSpPr txBox="1"/>
          <p:nvPr/>
        </p:nvSpPr>
        <p:spPr>
          <a:xfrm>
            <a:off x="631151" y="1130708"/>
            <a:ext cx="864369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下記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点について入力が必要です。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名称</a:t>
            </a:r>
            <a:r>
              <a:rPr kumimoji="1" lang="en-US" altLang="ja-JP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		</a:t>
            </a:r>
            <a:r>
              <a:rPr kumimoji="1"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：表に出る内容ではありません。自分で識別できるようにご設定ください。</a:t>
            </a:r>
            <a:endParaRPr kumimoji="1" lang="en-US" altLang="ja-JP" sz="1400" dirty="0">
              <a:solidFill>
                <a:schemeClr val="tx2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800" dirty="0">
              <a:solidFill>
                <a:schemeClr val="tx2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短縮</a:t>
            </a:r>
            <a:r>
              <a:rPr kumimoji="1" lang="en-US" altLang="ja-JP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URL	</a:t>
            </a:r>
            <a:r>
              <a:rPr kumimoji="1"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：入力内容がそのまま実際の</a:t>
            </a:r>
            <a:r>
              <a:rPr kumimoji="1" lang="en-US" altLang="ja-JP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URL</a:t>
            </a:r>
            <a:r>
              <a:rPr kumimoji="1"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になります。</a:t>
            </a:r>
            <a:endParaRPr kumimoji="1" lang="en-US" altLang="ja-JP" sz="1400" dirty="0">
              <a:solidFill>
                <a:schemeClr val="tx2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en-US" altLang="ja-JP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		</a:t>
            </a:r>
            <a:r>
              <a:rPr kumimoji="1"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入力枠右側のボタンを押すことでランダム設定可能。</a:t>
            </a:r>
            <a:endParaRPr kumimoji="1" lang="en-US" altLang="ja-JP" sz="1400" dirty="0">
              <a:solidFill>
                <a:schemeClr val="tx2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800" dirty="0">
              <a:solidFill>
                <a:schemeClr val="tx2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方式</a:t>
            </a:r>
            <a:r>
              <a:rPr kumimoji="1" lang="en-US" altLang="ja-JP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		</a:t>
            </a:r>
            <a:r>
              <a:rPr kumimoji="1"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kumimoji="1" lang="en-US" altLang="ja-JP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</a:t>
            </a:r>
            <a:r>
              <a:rPr kumimoji="1"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種類の指定方法が存在します。該当するものを選んで設定を作成してください。</a:t>
            </a:r>
            <a:endParaRPr kumimoji="1" lang="en-US" altLang="ja-JP" sz="1400" dirty="0">
              <a:solidFill>
                <a:schemeClr val="tx2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en-US" altLang="ja-JP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		</a:t>
            </a:r>
            <a:r>
              <a:rPr kumimoji="1"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時間帯方式</a:t>
            </a:r>
            <a:r>
              <a:rPr kumimoji="1" lang="en-US" altLang="ja-JP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、時間帯方式</a:t>
            </a:r>
            <a:r>
              <a:rPr kumimoji="1" lang="en-US" altLang="ja-JP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kumimoji="1"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AB</a:t>
            </a:r>
            <a:r>
              <a:rPr kumimoji="1"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テスト方式（各詳細は次ページ）</a:t>
            </a:r>
            <a:endParaRPr kumimoji="1" lang="en-US" altLang="ja-JP" sz="1400" dirty="0">
              <a:solidFill>
                <a:schemeClr val="tx2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1400" dirty="0">
              <a:solidFill>
                <a:schemeClr val="tx2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転送不可時</a:t>
            </a:r>
            <a:endParaRPr lang="en-US" altLang="ja-JP" sz="1400" dirty="0">
              <a:solidFill>
                <a:schemeClr val="tx2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14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リダイレクト先：設定期間外や設定不備時の遷移先です</a:t>
            </a:r>
            <a:endParaRPr kumimoji="1" lang="en-US" altLang="ja-JP" sz="1400" dirty="0">
              <a:solidFill>
                <a:schemeClr val="tx2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各項目の入力が済んだら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「保存」をクリックし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リダイレクト内容の作成へ。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59079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>
            <a:extLst>
              <a:ext uri="{FF2B5EF4-FFF2-40B4-BE49-F238E27FC236}">
                <a16:creationId xmlns:a16="http://schemas.microsoft.com/office/drawing/2014/main" id="{C9003CC1-F9B0-4D11-897E-5F3A450EDEDA}"/>
              </a:ext>
            </a:extLst>
          </p:cNvPr>
          <p:cNvSpPr/>
          <p:nvPr/>
        </p:nvSpPr>
        <p:spPr>
          <a:xfrm>
            <a:off x="323387" y="1044536"/>
            <a:ext cx="92555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〇時間帯方式</a:t>
            </a:r>
            <a:r>
              <a:rPr kumimoji="1" lang="en-US" altLang="ja-JP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：期間指定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日～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日までは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A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へ、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日～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日までは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B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へ遷移。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〇時間帯方式</a:t>
            </a:r>
            <a:r>
              <a:rPr kumimoji="1" lang="en-US" altLang="ja-JP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kumimoji="1"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：期間＋時間指定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日～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日まで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AM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は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A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へ、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PM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は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B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へ遷移。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〇</a:t>
            </a:r>
            <a:r>
              <a:rPr kumimoji="1" lang="en-US" altLang="ja-JP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AB</a:t>
            </a:r>
            <a:r>
              <a:rPr kumimoji="1"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テスト方式 ：遷移確率　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遷移先は設定した確率によって決定。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6" name="表 6">
            <a:extLst>
              <a:ext uri="{FF2B5EF4-FFF2-40B4-BE49-F238E27FC236}">
                <a16:creationId xmlns:a16="http://schemas.microsoft.com/office/drawing/2014/main" id="{BC77C533-2C62-44D6-93D7-0B70C7B5B5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3064762"/>
              </p:ext>
            </p:extLst>
          </p:nvPr>
        </p:nvGraphicFramePr>
        <p:xfrm>
          <a:off x="626803" y="5286721"/>
          <a:ext cx="8628710" cy="1197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2871">
                  <a:extLst>
                    <a:ext uri="{9D8B030D-6E8A-4147-A177-3AD203B41FA5}">
                      <a16:colId xmlns:a16="http://schemas.microsoft.com/office/drawing/2014/main" val="1675520494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2592018994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1142276204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2752569156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248908281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1592758539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4143624546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4270532861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46127156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2228882468"/>
                    </a:ext>
                  </a:extLst>
                </a:gridCol>
              </a:tblGrid>
              <a:tr h="399218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1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2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3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4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5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6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7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8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9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0343594"/>
                  </a:ext>
                </a:extLst>
              </a:tr>
              <a:tr h="399218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AM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5318038"/>
                  </a:ext>
                </a:extLst>
              </a:tr>
              <a:tr h="399218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PM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209603"/>
                  </a:ext>
                </a:extLst>
              </a:tr>
            </a:tbl>
          </a:graphicData>
        </a:graphic>
      </p:graphicFrame>
      <p:graphicFrame>
        <p:nvGraphicFramePr>
          <p:cNvPr id="12" name="表 6">
            <a:extLst>
              <a:ext uri="{FF2B5EF4-FFF2-40B4-BE49-F238E27FC236}">
                <a16:creationId xmlns:a16="http://schemas.microsoft.com/office/drawing/2014/main" id="{AA5A3914-E5E1-458A-91BB-CFB45A3FF4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971825"/>
              </p:ext>
            </p:extLst>
          </p:nvPr>
        </p:nvGraphicFramePr>
        <p:xfrm>
          <a:off x="626803" y="1406088"/>
          <a:ext cx="8628710" cy="1197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2871">
                  <a:extLst>
                    <a:ext uri="{9D8B030D-6E8A-4147-A177-3AD203B41FA5}">
                      <a16:colId xmlns:a16="http://schemas.microsoft.com/office/drawing/2014/main" val="1675520494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2592018994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1142276204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2752569156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248908281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1592758539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4143624546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4270532861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46127156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2228882468"/>
                    </a:ext>
                  </a:extLst>
                </a:gridCol>
              </a:tblGrid>
              <a:tr h="399218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1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2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3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4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5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6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7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8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9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0343594"/>
                  </a:ext>
                </a:extLst>
              </a:tr>
              <a:tr h="399218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AM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5318038"/>
                  </a:ext>
                </a:extLst>
              </a:tr>
              <a:tr h="399218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PM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209603"/>
                  </a:ext>
                </a:extLst>
              </a:tr>
            </a:tbl>
          </a:graphicData>
        </a:graphic>
      </p:graphicFrame>
      <p:cxnSp>
        <p:nvCxnSpPr>
          <p:cNvPr id="4" name="直線コネクタ 3">
            <a:extLst>
              <a:ext uri="{FF2B5EF4-FFF2-40B4-BE49-F238E27FC236}">
                <a16:creationId xmlns:a16="http://schemas.microsoft.com/office/drawing/2014/main" id="{204C311D-9AB2-41E9-8338-C7BB0D30F5C8}"/>
              </a:ext>
            </a:extLst>
          </p:cNvPr>
          <p:cNvCxnSpPr/>
          <p:nvPr/>
        </p:nvCxnSpPr>
        <p:spPr>
          <a:xfrm>
            <a:off x="0" y="903767"/>
            <a:ext cx="9906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63330AE2-1AB1-4E82-A797-7F43F5AA2287}"/>
              </a:ext>
            </a:extLst>
          </p:cNvPr>
          <p:cNvSpPr txBox="1"/>
          <p:nvPr/>
        </p:nvSpPr>
        <p:spPr>
          <a:xfrm>
            <a:off x="637954" y="373626"/>
            <a:ext cx="792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■①リダイレクト設定　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–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方式について②</a:t>
            </a:r>
          </a:p>
        </p:txBody>
      </p:sp>
      <p:graphicFrame>
        <p:nvGraphicFramePr>
          <p:cNvPr id="6" name="表 6">
            <a:extLst>
              <a:ext uri="{FF2B5EF4-FFF2-40B4-BE49-F238E27FC236}">
                <a16:creationId xmlns:a16="http://schemas.microsoft.com/office/drawing/2014/main" id="{E8F1304C-CA25-486E-B22F-170D421A10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9455726"/>
              </p:ext>
            </p:extLst>
          </p:nvPr>
        </p:nvGraphicFramePr>
        <p:xfrm>
          <a:off x="626803" y="3357555"/>
          <a:ext cx="8628710" cy="1197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2871">
                  <a:extLst>
                    <a:ext uri="{9D8B030D-6E8A-4147-A177-3AD203B41FA5}">
                      <a16:colId xmlns:a16="http://schemas.microsoft.com/office/drawing/2014/main" val="1675520494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2592018994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1142276204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2752569156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248908281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1592758539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4143624546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4270532861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46127156"/>
                    </a:ext>
                  </a:extLst>
                </a:gridCol>
                <a:gridCol w="862871">
                  <a:extLst>
                    <a:ext uri="{9D8B030D-6E8A-4147-A177-3AD203B41FA5}">
                      <a16:colId xmlns:a16="http://schemas.microsoft.com/office/drawing/2014/main" val="2228882468"/>
                    </a:ext>
                  </a:extLst>
                </a:gridCol>
              </a:tblGrid>
              <a:tr h="399218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1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2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3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4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5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6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7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8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9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0343594"/>
                  </a:ext>
                </a:extLst>
              </a:tr>
              <a:tr h="399218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AM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5318038"/>
                  </a:ext>
                </a:extLst>
              </a:tr>
              <a:tr h="399218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PM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209603"/>
                  </a:ext>
                </a:extLst>
              </a:tr>
            </a:tbl>
          </a:graphicData>
        </a:graphic>
      </p:graphicFrame>
      <p:sp>
        <p:nvSpPr>
          <p:cNvPr id="8" name="四角形: 角を丸くする 7">
            <a:extLst>
              <a:ext uri="{FF2B5EF4-FFF2-40B4-BE49-F238E27FC236}">
                <a16:creationId xmlns:a16="http://schemas.microsoft.com/office/drawing/2014/main" id="{061E417C-557A-44D9-ADCE-07F0507606A7}"/>
              </a:ext>
            </a:extLst>
          </p:cNvPr>
          <p:cNvSpPr/>
          <p:nvPr/>
        </p:nvSpPr>
        <p:spPr>
          <a:xfrm>
            <a:off x="1550020" y="1848834"/>
            <a:ext cx="3313079" cy="686754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>
                <a:solidFill>
                  <a:schemeClr val="tx1"/>
                </a:solidFill>
              </a:rPr>
              <a:t>リンク先</a:t>
            </a:r>
            <a:r>
              <a:rPr kumimoji="1" lang="en-US" altLang="ja-JP" dirty="0">
                <a:solidFill>
                  <a:srgbClr val="FF0000"/>
                </a:solidFill>
              </a:rPr>
              <a:t>A</a:t>
            </a:r>
            <a:r>
              <a:rPr kumimoji="1" lang="ja-JP" altLang="en-US" dirty="0">
                <a:solidFill>
                  <a:schemeClr val="tx1"/>
                </a:solidFill>
              </a:rPr>
              <a:t>へ遷移</a:t>
            </a:r>
          </a:p>
        </p:txBody>
      </p:sp>
      <p:sp>
        <p:nvSpPr>
          <p:cNvPr id="9" name="四角形: 角を丸くする 8">
            <a:extLst>
              <a:ext uri="{FF2B5EF4-FFF2-40B4-BE49-F238E27FC236}">
                <a16:creationId xmlns:a16="http://schemas.microsoft.com/office/drawing/2014/main" id="{BAF77D6A-9757-41A3-8BEA-94AFC584AD79}"/>
              </a:ext>
            </a:extLst>
          </p:cNvPr>
          <p:cNvSpPr/>
          <p:nvPr/>
        </p:nvSpPr>
        <p:spPr>
          <a:xfrm>
            <a:off x="4941158" y="1820435"/>
            <a:ext cx="4236296" cy="710323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>
                <a:solidFill>
                  <a:schemeClr val="tx1"/>
                </a:solidFill>
              </a:rPr>
              <a:t>リンク先</a:t>
            </a:r>
            <a:r>
              <a:rPr kumimoji="1" lang="en-US" altLang="ja-JP" dirty="0">
                <a:solidFill>
                  <a:srgbClr val="FF0000"/>
                </a:solidFill>
              </a:rPr>
              <a:t>B</a:t>
            </a:r>
            <a:r>
              <a:rPr kumimoji="1" lang="ja-JP" altLang="en-US" dirty="0">
                <a:solidFill>
                  <a:schemeClr val="tx1"/>
                </a:solidFill>
              </a:rPr>
              <a:t>へ遷移</a:t>
            </a:r>
          </a:p>
        </p:txBody>
      </p:sp>
      <p:sp>
        <p:nvSpPr>
          <p:cNvPr id="13" name="四角形: 角を丸くする 12">
            <a:extLst>
              <a:ext uri="{FF2B5EF4-FFF2-40B4-BE49-F238E27FC236}">
                <a16:creationId xmlns:a16="http://schemas.microsoft.com/office/drawing/2014/main" id="{3D431867-3704-4E13-97BB-72285BFB5C59}"/>
              </a:ext>
            </a:extLst>
          </p:cNvPr>
          <p:cNvSpPr/>
          <p:nvPr/>
        </p:nvSpPr>
        <p:spPr>
          <a:xfrm>
            <a:off x="1550019" y="3779741"/>
            <a:ext cx="7627435" cy="315112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>
                <a:solidFill>
                  <a:schemeClr val="tx1"/>
                </a:solidFill>
              </a:rPr>
              <a:t>リンク先</a:t>
            </a:r>
            <a:r>
              <a:rPr kumimoji="1" lang="en-US" altLang="ja-JP" dirty="0">
                <a:solidFill>
                  <a:srgbClr val="FF0000"/>
                </a:solidFill>
              </a:rPr>
              <a:t>A</a:t>
            </a:r>
            <a:r>
              <a:rPr kumimoji="1" lang="ja-JP" altLang="en-US" dirty="0">
                <a:solidFill>
                  <a:schemeClr val="tx1"/>
                </a:solidFill>
              </a:rPr>
              <a:t>へ遷移</a:t>
            </a:r>
          </a:p>
        </p:txBody>
      </p:sp>
      <p:sp>
        <p:nvSpPr>
          <p:cNvPr id="14" name="四角形: 角を丸くする 13">
            <a:extLst>
              <a:ext uri="{FF2B5EF4-FFF2-40B4-BE49-F238E27FC236}">
                <a16:creationId xmlns:a16="http://schemas.microsoft.com/office/drawing/2014/main" id="{6A1F57A0-4BAA-4273-A819-3EE3CCD4A3B3}"/>
              </a:ext>
            </a:extLst>
          </p:cNvPr>
          <p:cNvSpPr/>
          <p:nvPr/>
        </p:nvSpPr>
        <p:spPr>
          <a:xfrm>
            <a:off x="1550019" y="4171953"/>
            <a:ext cx="7627434" cy="315112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>
                <a:solidFill>
                  <a:schemeClr val="tx1"/>
                </a:solidFill>
              </a:rPr>
              <a:t>リンク先</a:t>
            </a:r>
            <a:r>
              <a:rPr kumimoji="1" lang="en-US" altLang="ja-JP" dirty="0">
                <a:solidFill>
                  <a:srgbClr val="FF0000"/>
                </a:solidFill>
              </a:rPr>
              <a:t>B</a:t>
            </a:r>
            <a:r>
              <a:rPr kumimoji="1" lang="ja-JP" altLang="en-US" dirty="0">
                <a:solidFill>
                  <a:schemeClr val="tx1"/>
                </a:solidFill>
              </a:rPr>
              <a:t>へ遷移</a:t>
            </a:r>
          </a:p>
        </p:txBody>
      </p:sp>
      <p:sp>
        <p:nvSpPr>
          <p:cNvPr id="18" name="四角形: 角を丸くする 17">
            <a:extLst>
              <a:ext uri="{FF2B5EF4-FFF2-40B4-BE49-F238E27FC236}">
                <a16:creationId xmlns:a16="http://schemas.microsoft.com/office/drawing/2014/main" id="{0934EDE1-C399-4E13-9899-983BB0DA7A8F}"/>
              </a:ext>
            </a:extLst>
          </p:cNvPr>
          <p:cNvSpPr/>
          <p:nvPr/>
        </p:nvSpPr>
        <p:spPr>
          <a:xfrm>
            <a:off x="1550019" y="5708906"/>
            <a:ext cx="7627434" cy="714665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90%</a:t>
            </a:r>
            <a:r>
              <a:rPr kumimoji="1" lang="ja-JP" altLang="en-US" dirty="0">
                <a:solidFill>
                  <a:schemeClr val="tx1"/>
                </a:solidFill>
              </a:rPr>
              <a:t>がリンク先</a:t>
            </a:r>
            <a:r>
              <a:rPr kumimoji="1" lang="en-US" altLang="ja-JP" dirty="0">
                <a:solidFill>
                  <a:srgbClr val="FF0000"/>
                </a:solidFill>
              </a:rPr>
              <a:t>B</a:t>
            </a:r>
            <a:r>
              <a:rPr kumimoji="1" lang="ja-JP" altLang="en-US" dirty="0">
                <a:solidFill>
                  <a:schemeClr val="tx1"/>
                </a:solidFill>
              </a:rPr>
              <a:t>へ遷移</a:t>
            </a:r>
            <a:endParaRPr kumimoji="1" lang="en-US" altLang="ja-JP" dirty="0">
              <a:solidFill>
                <a:schemeClr val="tx1"/>
              </a:solidFill>
            </a:endParaRPr>
          </a:p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17" name="四角形: 角を丸くする 16">
            <a:extLst>
              <a:ext uri="{FF2B5EF4-FFF2-40B4-BE49-F238E27FC236}">
                <a16:creationId xmlns:a16="http://schemas.microsoft.com/office/drawing/2014/main" id="{0CD45A22-A28F-4DB1-B7F7-04BB630ED7D3}"/>
              </a:ext>
            </a:extLst>
          </p:cNvPr>
          <p:cNvSpPr/>
          <p:nvPr/>
        </p:nvSpPr>
        <p:spPr>
          <a:xfrm>
            <a:off x="1706724" y="6057943"/>
            <a:ext cx="7303464" cy="35740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10%</a:t>
            </a:r>
            <a:r>
              <a:rPr kumimoji="1" lang="ja-JP" altLang="en-US" dirty="0">
                <a:solidFill>
                  <a:schemeClr val="tx1"/>
                </a:solidFill>
              </a:rPr>
              <a:t>がリンク先</a:t>
            </a:r>
            <a:r>
              <a:rPr kumimoji="1" lang="en-US" altLang="ja-JP" dirty="0">
                <a:solidFill>
                  <a:srgbClr val="FF0000"/>
                </a:solidFill>
              </a:rPr>
              <a:t>A</a:t>
            </a:r>
            <a:r>
              <a:rPr kumimoji="1" lang="ja-JP" altLang="en-US" dirty="0">
                <a:solidFill>
                  <a:schemeClr val="tx1"/>
                </a:solidFill>
              </a:rPr>
              <a:t>へ遷移</a:t>
            </a:r>
          </a:p>
        </p:txBody>
      </p:sp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8B58130A-7A27-413E-9DA0-1A494A2DAF41}"/>
              </a:ext>
            </a:extLst>
          </p:cNvPr>
          <p:cNvSpPr/>
          <p:nvPr/>
        </p:nvSpPr>
        <p:spPr>
          <a:xfrm>
            <a:off x="626803" y="5708906"/>
            <a:ext cx="845156" cy="7754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AM</a:t>
            </a:r>
          </a:p>
          <a:p>
            <a:pPr algn="ctr"/>
            <a:r>
              <a:rPr kumimoji="1" lang="en-US" altLang="ja-JP" dirty="0"/>
              <a:t>/PM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55961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2120DED1-05DB-4850-B917-271543F9A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045" y="1907251"/>
            <a:ext cx="7074310" cy="3977357"/>
          </a:xfrm>
          <a:prstGeom prst="rect">
            <a:avLst/>
          </a:prstGeom>
        </p:spPr>
      </p:pic>
      <p:cxnSp>
        <p:nvCxnSpPr>
          <p:cNvPr id="5" name="直線コネクタ 4">
            <a:extLst>
              <a:ext uri="{FF2B5EF4-FFF2-40B4-BE49-F238E27FC236}">
                <a16:creationId xmlns:a16="http://schemas.microsoft.com/office/drawing/2014/main" id="{3BFACC9C-07A2-4D58-946E-935F76DA7835}"/>
              </a:ext>
            </a:extLst>
          </p:cNvPr>
          <p:cNvCxnSpPr/>
          <p:nvPr/>
        </p:nvCxnSpPr>
        <p:spPr>
          <a:xfrm>
            <a:off x="0" y="903767"/>
            <a:ext cx="9906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BE0B5880-7D74-40C5-A4DE-88405F252D1B}"/>
              </a:ext>
            </a:extLst>
          </p:cNvPr>
          <p:cNvSpPr txBox="1"/>
          <p:nvPr/>
        </p:nvSpPr>
        <p:spPr>
          <a:xfrm>
            <a:off x="637954" y="373626"/>
            <a:ext cx="792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■①リダイレクト設定　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–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リダイレクト設定追加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6A28C5F6-26DF-47C4-AE15-02C3A5200C7A}"/>
              </a:ext>
            </a:extLst>
          </p:cNvPr>
          <p:cNvSpPr txBox="1"/>
          <p:nvPr/>
        </p:nvSpPr>
        <p:spPr>
          <a:xfrm>
            <a:off x="631151" y="1200452"/>
            <a:ext cx="86436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名称・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URL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・方式・転送不可時のリダイレクト先を入力して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「保存」をクリックすると下記の画面に遷移します。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D3BDCA41-8904-4A75-BC6D-C86A69E095F0}"/>
              </a:ext>
            </a:extLst>
          </p:cNvPr>
          <p:cNvSpPr txBox="1"/>
          <p:nvPr/>
        </p:nvSpPr>
        <p:spPr>
          <a:xfrm>
            <a:off x="171491" y="3159462"/>
            <a:ext cx="231606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4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リダイレクト設定追加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リダイレクト先や期間、確率等の具体的な内容を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設定します。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>
            <a:extLst>
              <a:ext uri="{FF2B5EF4-FFF2-40B4-BE49-F238E27FC236}">
                <a16:creationId xmlns:a16="http://schemas.microsoft.com/office/drawing/2014/main" id="{8CD0B073-76FC-44BB-A671-79A7E29A9322}"/>
              </a:ext>
            </a:extLst>
          </p:cNvPr>
          <p:cNvSpPr/>
          <p:nvPr/>
        </p:nvSpPr>
        <p:spPr>
          <a:xfrm>
            <a:off x="3981492" y="4329013"/>
            <a:ext cx="969622" cy="447126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0" name="直線矢印コネクタ 9">
            <a:extLst>
              <a:ext uri="{FF2B5EF4-FFF2-40B4-BE49-F238E27FC236}">
                <a16:creationId xmlns:a16="http://schemas.microsoft.com/office/drawing/2014/main" id="{D33CF7B0-DB83-48B6-A866-CDBB237C4C46}"/>
              </a:ext>
            </a:extLst>
          </p:cNvPr>
          <p:cNvCxnSpPr>
            <a:cxnSpLocks/>
          </p:cNvCxnSpPr>
          <p:nvPr/>
        </p:nvCxnSpPr>
        <p:spPr>
          <a:xfrm>
            <a:off x="2379406" y="3764486"/>
            <a:ext cx="1602086" cy="78809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5564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コネクタ 3">
            <a:extLst>
              <a:ext uri="{FF2B5EF4-FFF2-40B4-BE49-F238E27FC236}">
                <a16:creationId xmlns:a16="http://schemas.microsoft.com/office/drawing/2014/main" id="{2A95CBE6-7A9F-4286-97D9-B6FE9D6C66FA}"/>
              </a:ext>
            </a:extLst>
          </p:cNvPr>
          <p:cNvCxnSpPr/>
          <p:nvPr/>
        </p:nvCxnSpPr>
        <p:spPr>
          <a:xfrm>
            <a:off x="0" y="903767"/>
            <a:ext cx="9906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FBB2BA35-E551-49AA-B3BF-FF0397C90D73}"/>
              </a:ext>
            </a:extLst>
          </p:cNvPr>
          <p:cNvSpPr txBox="1"/>
          <p:nvPr/>
        </p:nvSpPr>
        <p:spPr>
          <a:xfrm>
            <a:off x="637954" y="373626"/>
            <a:ext cx="792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■①リダイレクト設定　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–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リダイレクト設定追加 詳細</a:t>
            </a: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7B5C5E15-74BF-4D88-B159-ECB712D710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1186" y="2153843"/>
            <a:ext cx="6504039" cy="3656737"/>
          </a:xfrm>
          <a:prstGeom prst="rect">
            <a:avLst/>
          </a:prstGeom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40007908-6EAB-4DFE-8F23-0DD9BC10130E}"/>
              </a:ext>
            </a:extLst>
          </p:cNvPr>
          <p:cNvSpPr txBox="1"/>
          <p:nvPr/>
        </p:nvSpPr>
        <p:spPr>
          <a:xfrm>
            <a:off x="631151" y="1200452"/>
            <a:ext cx="8643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各方式に合わせて期間と遷移先の設定を作成します。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3A17AB05-7EDA-497B-9872-7C2C60BA807F}"/>
              </a:ext>
            </a:extLst>
          </p:cNvPr>
          <p:cNvSpPr/>
          <p:nvPr/>
        </p:nvSpPr>
        <p:spPr>
          <a:xfrm>
            <a:off x="4116114" y="3106993"/>
            <a:ext cx="5027886" cy="62926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>
            <a:extLst>
              <a:ext uri="{FF2B5EF4-FFF2-40B4-BE49-F238E27FC236}">
                <a16:creationId xmlns:a16="http://schemas.microsoft.com/office/drawing/2014/main" id="{8C68A89D-A034-4A88-ACCE-9685F8F66DF9}"/>
              </a:ext>
            </a:extLst>
          </p:cNvPr>
          <p:cNvSpPr/>
          <p:nvPr/>
        </p:nvSpPr>
        <p:spPr>
          <a:xfrm>
            <a:off x="4425831" y="3770667"/>
            <a:ext cx="706608" cy="181901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9A7F6B65-275C-4E2E-8388-1DFF1A0E7651}"/>
              </a:ext>
            </a:extLst>
          </p:cNvPr>
          <p:cNvSpPr txBox="1"/>
          <p:nvPr/>
        </p:nvSpPr>
        <p:spPr>
          <a:xfrm>
            <a:off x="323892" y="2170229"/>
            <a:ext cx="231606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4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基本入力内容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対象期間及びリンク先</a:t>
            </a:r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URL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を入力します。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方式によっては時間帯と遷移確率もここで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入力します。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1" name="直線矢印コネクタ 10">
            <a:extLst>
              <a:ext uri="{FF2B5EF4-FFF2-40B4-BE49-F238E27FC236}">
                <a16:creationId xmlns:a16="http://schemas.microsoft.com/office/drawing/2014/main" id="{75D753AE-3398-4AF0-8734-80E93D97274C}"/>
              </a:ext>
            </a:extLst>
          </p:cNvPr>
          <p:cNvCxnSpPr>
            <a:cxnSpLocks/>
          </p:cNvCxnSpPr>
          <p:nvPr/>
        </p:nvCxnSpPr>
        <p:spPr>
          <a:xfrm>
            <a:off x="2472812" y="3451989"/>
            <a:ext cx="1582993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20CED6AF-1DB0-4746-B993-72F736F7D36D}"/>
              </a:ext>
            </a:extLst>
          </p:cNvPr>
          <p:cNvCxnSpPr>
            <a:cxnSpLocks/>
          </p:cNvCxnSpPr>
          <p:nvPr/>
        </p:nvCxnSpPr>
        <p:spPr>
          <a:xfrm flipV="1">
            <a:off x="2625212" y="3861617"/>
            <a:ext cx="1800619" cy="44086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E703A44A-1D4F-420F-94B2-D810C6D1D123}"/>
              </a:ext>
            </a:extLst>
          </p:cNvPr>
          <p:cNvSpPr txBox="1"/>
          <p:nvPr/>
        </p:nvSpPr>
        <p:spPr>
          <a:xfrm>
            <a:off x="323892" y="4052434"/>
            <a:ext cx="23160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4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UTM</a:t>
            </a:r>
            <a:r>
              <a:rPr kumimoji="1" lang="ja-JP" altLang="en-US" sz="14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コード付与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アクセス解析用の計測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クエリが必要な場合は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ここにチェックを入れて付与することも可能です。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9A8A36F3-94A7-4AB3-9A5A-F82666851B01}"/>
              </a:ext>
            </a:extLst>
          </p:cNvPr>
          <p:cNvSpPr txBox="1"/>
          <p:nvPr/>
        </p:nvSpPr>
        <p:spPr>
          <a:xfrm>
            <a:off x="5451431" y="4204834"/>
            <a:ext cx="29256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4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入力したら「保存」を忘れずに</a:t>
            </a:r>
            <a:endParaRPr kumimoji="1" lang="en-US" altLang="ja-JP" sz="14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6" name="直線矢印コネクタ 15">
            <a:extLst>
              <a:ext uri="{FF2B5EF4-FFF2-40B4-BE49-F238E27FC236}">
                <a16:creationId xmlns:a16="http://schemas.microsoft.com/office/drawing/2014/main" id="{DBD58A9A-FA45-41E5-9097-5071F4B9DE22}"/>
              </a:ext>
            </a:extLst>
          </p:cNvPr>
          <p:cNvCxnSpPr>
            <a:cxnSpLocks/>
          </p:cNvCxnSpPr>
          <p:nvPr/>
        </p:nvCxnSpPr>
        <p:spPr>
          <a:xfrm flipH="1" flipV="1">
            <a:off x="5368413" y="4120580"/>
            <a:ext cx="226142" cy="18190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2118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コネクタ 3">
            <a:extLst>
              <a:ext uri="{FF2B5EF4-FFF2-40B4-BE49-F238E27FC236}">
                <a16:creationId xmlns:a16="http://schemas.microsoft.com/office/drawing/2014/main" id="{968429EA-318E-46E7-807C-5CD0D6EF45F1}"/>
              </a:ext>
            </a:extLst>
          </p:cNvPr>
          <p:cNvCxnSpPr/>
          <p:nvPr/>
        </p:nvCxnSpPr>
        <p:spPr>
          <a:xfrm>
            <a:off x="0" y="903767"/>
            <a:ext cx="9906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1350C956-27A6-40E4-8B39-E022F1722B6D}"/>
              </a:ext>
            </a:extLst>
          </p:cNvPr>
          <p:cNvSpPr txBox="1"/>
          <p:nvPr/>
        </p:nvSpPr>
        <p:spPr>
          <a:xfrm>
            <a:off x="637954" y="373626"/>
            <a:ext cx="792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■①リダイレクト設定　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–UTM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コードについて</a:t>
            </a: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0CC4F252-B974-46D6-AF0B-90C81C2D02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7494"/>
          <a:stretch/>
        </p:blipFill>
        <p:spPr>
          <a:xfrm>
            <a:off x="4600925" y="1064577"/>
            <a:ext cx="5201265" cy="5569406"/>
          </a:xfrm>
          <a:prstGeom prst="rect">
            <a:avLst/>
          </a:prstGeom>
        </p:spPr>
      </p:pic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C21841AB-2428-4B9B-A778-C304D3E9CE45}"/>
              </a:ext>
            </a:extLst>
          </p:cNvPr>
          <p:cNvSpPr/>
          <p:nvPr/>
        </p:nvSpPr>
        <p:spPr>
          <a:xfrm>
            <a:off x="6902254" y="3487995"/>
            <a:ext cx="2812017" cy="1221657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19A7F10D-9FD9-442E-BB30-AE04EED18C5C}"/>
              </a:ext>
            </a:extLst>
          </p:cNvPr>
          <p:cNvSpPr txBox="1"/>
          <p:nvPr/>
        </p:nvSpPr>
        <p:spPr>
          <a:xfrm>
            <a:off x="181323" y="2156572"/>
            <a:ext cx="433168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UTM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コード有効」にチェックを入れると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入力枠が表示されます。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入力を行うと</a:t>
            </a:r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Google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analytics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でのアクセス元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計測が可能になります。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入力内容は下記の通りです。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en-US" altLang="ja-JP" sz="1400" dirty="0" err="1">
                <a:latin typeface="メイリオ" panose="020B0604030504040204" pitchFamily="50" charset="-128"/>
                <a:ea typeface="メイリオ" panose="020B0604030504040204" pitchFamily="50" charset="-128"/>
              </a:rPr>
              <a:t>utm_souce</a:t>
            </a:r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	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：リンク元サイトや媒体名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en-US" altLang="ja-JP" sz="1400" dirty="0" err="1">
                <a:latin typeface="メイリオ" panose="020B0604030504040204" pitchFamily="50" charset="-128"/>
                <a:ea typeface="メイリオ" panose="020B0604030504040204" pitchFamily="50" charset="-128"/>
              </a:rPr>
              <a:t>utm_medium</a:t>
            </a:r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	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SNS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や</a:t>
            </a:r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display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など流入種別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en-US" altLang="ja-JP" sz="1400" dirty="0" err="1">
                <a:latin typeface="メイリオ" panose="020B0604030504040204" pitchFamily="50" charset="-128"/>
                <a:ea typeface="メイリオ" panose="020B0604030504040204" pitchFamily="50" charset="-128"/>
              </a:rPr>
              <a:t>utm_canpaign</a:t>
            </a:r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	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：キャンペーン名 等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半角英数で入力してください。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正しい遷移先が表示されることを確認して下さい。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58588EE6-E33C-4E0B-A794-9BCF024F10E2}"/>
              </a:ext>
            </a:extLst>
          </p:cNvPr>
          <p:cNvSpPr txBox="1"/>
          <p:nvPr/>
        </p:nvSpPr>
        <p:spPr>
          <a:xfrm>
            <a:off x="6619293" y="5410207"/>
            <a:ext cx="2925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4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入力したら「保存」</a:t>
            </a:r>
            <a:endParaRPr kumimoji="1" lang="en-US" altLang="ja-JP" sz="1400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を忘れずに</a:t>
            </a:r>
            <a:endParaRPr kumimoji="1" lang="en-US" altLang="ja-JP" sz="14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0" name="直線矢印コネクタ 9">
            <a:extLst>
              <a:ext uri="{FF2B5EF4-FFF2-40B4-BE49-F238E27FC236}">
                <a16:creationId xmlns:a16="http://schemas.microsoft.com/office/drawing/2014/main" id="{838BBDF2-DC86-4CBB-9439-665919B01A15}"/>
              </a:ext>
            </a:extLst>
          </p:cNvPr>
          <p:cNvCxnSpPr>
            <a:cxnSpLocks/>
          </p:cNvCxnSpPr>
          <p:nvPr/>
        </p:nvCxnSpPr>
        <p:spPr>
          <a:xfrm flipV="1">
            <a:off x="8082120" y="5097233"/>
            <a:ext cx="0" cy="21775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9510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コネクタ 3">
            <a:extLst>
              <a:ext uri="{FF2B5EF4-FFF2-40B4-BE49-F238E27FC236}">
                <a16:creationId xmlns:a16="http://schemas.microsoft.com/office/drawing/2014/main" id="{BC5B4DFB-D972-4EC4-8042-DE6E49C9694B}"/>
              </a:ext>
            </a:extLst>
          </p:cNvPr>
          <p:cNvCxnSpPr/>
          <p:nvPr/>
        </p:nvCxnSpPr>
        <p:spPr>
          <a:xfrm>
            <a:off x="0" y="903767"/>
            <a:ext cx="9906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48133C33-7E07-4141-BEB8-93130E70625B}"/>
              </a:ext>
            </a:extLst>
          </p:cNvPr>
          <p:cNvSpPr txBox="1"/>
          <p:nvPr/>
        </p:nvSpPr>
        <p:spPr>
          <a:xfrm>
            <a:off x="637954" y="373626"/>
            <a:ext cx="792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■①リダイレクト設定　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–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設定完了</a:t>
            </a: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4DAC3B51-34D1-4C0B-926D-CECD3DA37C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09" y="2036371"/>
            <a:ext cx="6968488" cy="3917862"/>
          </a:xfrm>
          <a:prstGeom prst="rect">
            <a:avLst/>
          </a:prstGeom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6ACE6DDB-8BB9-4359-A08D-DA3D4AFC17E6}"/>
              </a:ext>
            </a:extLst>
          </p:cNvPr>
          <p:cNvSpPr txBox="1"/>
          <p:nvPr/>
        </p:nvSpPr>
        <p:spPr>
          <a:xfrm>
            <a:off x="631151" y="1200452"/>
            <a:ext cx="8643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各項目の設定が完了すると下記のように項目が埋まります。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62BF1D58-55E6-40EA-9213-945729680330}"/>
              </a:ext>
            </a:extLst>
          </p:cNvPr>
          <p:cNvSpPr txBox="1"/>
          <p:nvPr/>
        </p:nvSpPr>
        <p:spPr>
          <a:xfrm>
            <a:off x="631151" y="1497136"/>
            <a:ext cx="86436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下記は時間帯方式</a:t>
            </a:r>
            <a:r>
              <a:rPr kumimoji="1"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で対象期間は</a:t>
            </a:r>
            <a:r>
              <a:rPr kumimoji="1"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2019</a:t>
            </a:r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年</a:t>
            </a:r>
            <a:r>
              <a:rPr kumimoji="1"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12</a:t>
            </a:r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月いっぱい、午前、午後でリンク先を振り分けています。</a:t>
            </a:r>
            <a:endParaRPr kumimoji="1"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>
            <a:extLst>
              <a:ext uri="{FF2B5EF4-FFF2-40B4-BE49-F238E27FC236}">
                <a16:creationId xmlns:a16="http://schemas.microsoft.com/office/drawing/2014/main" id="{B40C8068-97B5-4AC7-9602-D3EDE4B610D7}"/>
              </a:ext>
            </a:extLst>
          </p:cNvPr>
          <p:cNvSpPr/>
          <p:nvPr/>
        </p:nvSpPr>
        <p:spPr>
          <a:xfrm>
            <a:off x="3352228" y="4122537"/>
            <a:ext cx="551178" cy="242986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>
            <a:extLst>
              <a:ext uri="{FF2B5EF4-FFF2-40B4-BE49-F238E27FC236}">
                <a16:creationId xmlns:a16="http://schemas.microsoft.com/office/drawing/2014/main" id="{BE431A34-24E4-40C6-8ECF-528283177202}"/>
              </a:ext>
            </a:extLst>
          </p:cNvPr>
          <p:cNvSpPr/>
          <p:nvPr/>
        </p:nvSpPr>
        <p:spPr>
          <a:xfrm>
            <a:off x="2511570" y="4117625"/>
            <a:ext cx="771834" cy="242986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1" name="直線矢印コネクタ 10">
            <a:extLst>
              <a:ext uri="{FF2B5EF4-FFF2-40B4-BE49-F238E27FC236}">
                <a16:creationId xmlns:a16="http://schemas.microsoft.com/office/drawing/2014/main" id="{D0F8F57B-3428-4E5E-922D-C79D1A70E23D}"/>
              </a:ext>
            </a:extLst>
          </p:cNvPr>
          <p:cNvCxnSpPr>
            <a:cxnSpLocks/>
          </p:cNvCxnSpPr>
          <p:nvPr/>
        </p:nvCxnSpPr>
        <p:spPr>
          <a:xfrm>
            <a:off x="3667432" y="3882472"/>
            <a:ext cx="3805084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>
            <a:extLst>
              <a:ext uri="{FF2B5EF4-FFF2-40B4-BE49-F238E27FC236}">
                <a16:creationId xmlns:a16="http://schemas.microsoft.com/office/drawing/2014/main" id="{D4E7F71D-9A9B-4469-AE24-32B07F757DF4}"/>
              </a:ext>
            </a:extLst>
          </p:cNvPr>
          <p:cNvCxnSpPr>
            <a:cxnSpLocks/>
          </p:cNvCxnSpPr>
          <p:nvPr/>
        </p:nvCxnSpPr>
        <p:spPr>
          <a:xfrm>
            <a:off x="2880852" y="4511737"/>
            <a:ext cx="4591664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>
            <a:extLst>
              <a:ext uri="{FF2B5EF4-FFF2-40B4-BE49-F238E27FC236}">
                <a16:creationId xmlns:a16="http://schemas.microsoft.com/office/drawing/2014/main" id="{6E3B92D9-F8D8-4E58-B7E5-977FEB7F3366}"/>
              </a:ext>
            </a:extLst>
          </p:cNvPr>
          <p:cNvCxnSpPr>
            <a:cxnSpLocks/>
          </p:cNvCxnSpPr>
          <p:nvPr/>
        </p:nvCxnSpPr>
        <p:spPr>
          <a:xfrm>
            <a:off x="3667432" y="3882472"/>
            <a:ext cx="0" cy="235153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>
            <a:extLst>
              <a:ext uri="{FF2B5EF4-FFF2-40B4-BE49-F238E27FC236}">
                <a16:creationId xmlns:a16="http://schemas.microsoft.com/office/drawing/2014/main" id="{7AAC22F8-7BCC-4EDD-BAFA-5E801D37C5CB}"/>
              </a:ext>
            </a:extLst>
          </p:cNvPr>
          <p:cNvCxnSpPr>
            <a:cxnSpLocks/>
          </p:cNvCxnSpPr>
          <p:nvPr/>
        </p:nvCxnSpPr>
        <p:spPr>
          <a:xfrm>
            <a:off x="2895598" y="4388834"/>
            <a:ext cx="0" cy="122903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テキスト ボックス 20">
            <a:extLst>
              <a:ext uri="{FF2B5EF4-FFF2-40B4-BE49-F238E27FC236}">
                <a16:creationId xmlns:a16="http://schemas.microsoft.com/office/drawing/2014/main" id="{0D79E44B-D5DC-4625-9115-B6F7660F764A}"/>
              </a:ext>
            </a:extLst>
          </p:cNvPr>
          <p:cNvSpPr txBox="1"/>
          <p:nvPr/>
        </p:nvSpPr>
        <p:spPr>
          <a:xfrm>
            <a:off x="7405862" y="4388834"/>
            <a:ext cx="231606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4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リダイレクト履歴確認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リダイレクトが行われた回数や時間等の確認が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可能です。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EFBA6E35-C560-479E-B3D9-4A8166C5FF2F}"/>
              </a:ext>
            </a:extLst>
          </p:cNvPr>
          <p:cNvSpPr txBox="1"/>
          <p:nvPr/>
        </p:nvSpPr>
        <p:spPr>
          <a:xfrm>
            <a:off x="7506361" y="3105723"/>
            <a:ext cx="23160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4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URL</a:t>
            </a:r>
            <a:r>
              <a:rPr kumimoji="1" lang="ja-JP" altLang="en-US" sz="14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</a:t>
            </a:r>
            <a:r>
              <a:rPr kumimoji="1" lang="en-US" altLang="ja-JP" sz="14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QR</a:t>
            </a:r>
            <a:r>
              <a:rPr kumimoji="1" lang="ja-JP" altLang="en-US" sz="14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コード</a:t>
            </a:r>
            <a:endParaRPr kumimoji="1" lang="en-US" altLang="ja-JP" sz="1400" b="1" u="sng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入稿に使用できる</a:t>
            </a:r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URL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と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QR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コードが取得できます。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64858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CBA1D15E-22A0-4A69-9BF1-66A9787F22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679505"/>
            <a:ext cx="8077200" cy="4541208"/>
          </a:xfrm>
          <a:prstGeom prst="rect">
            <a:avLst/>
          </a:prstGeom>
        </p:spPr>
      </p:pic>
      <p:cxnSp>
        <p:nvCxnSpPr>
          <p:cNvPr id="5" name="直線コネクタ 4">
            <a:extLst>
              <a:ext uri="{FF2B5EF4-FFF2-40B4-BE49-F238E27FC236}">
                <a16:creationId xmlns:a16="http://schemas.microsoft.com/office/drawing/2014/main" id="{BB214873-2C01-4349-8158-879513706097}"/>
              </a:ext>
            </a:extLst>
          </p:cNvPr>
          <p:cNvCxnSpPr/>
          <p:nvPr/>
        </p:nvCxnSpPr>
        <p:spPr>
          <a:xfrm>
            <a:off x="0" y="903767"/>
            <a:ext cx="9906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CA7AB4B0-CA55-4B65-B3C1-F05678E1B823}"/>
              </a:ext>
            </a:extLst>
          </p:cNvPr>
          <p:cNvSpPr txBox="1"/>
          <p:nvPr/>
        </p:nvSpPr>
        <p:spPr>
          <a:xfrm>
            <a:off x="637954" y="373626"/>
            <a:ext cx="792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■①リダイレクト設定　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–URL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QR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コード確認画面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428BBD4F-0893-4987-AA89-981769B78E9B}"/>
              </a:ext>
            </a:extLst>
          </p:cNvPr>
          <p:cNvSpPr txBox="1"/>
          <p:nvPr/>
        </p:nvSpPr>
        <p:spPr>
          <a:xfrm>
            <a:off x="631151" y="1200452"/>
            <a:ext cx="8643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入稿に利用する情報はこちらから確認が可能です。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4853CCAD-455B-4F1F-8ED5-593CDAA8AAB4}"/>
              </a:ext>
            </a:extLst>
          </p:cNvPr>
          <p:cNvSpPr/>
          <p:nvPr/>
        </p:nvSpPr>
        <p:spPr>
          <a:xfrm>
            <a:off x="4532102" y="3847235"/>
            <a:ext cx="551178" cy="242986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>
            <a:extLst>
              <a:ext uri="{FF2B5EF4-FFF2-40B4-BE49-F238E27FC236}">
                <a16:creationId xmlns:a16="http://schemas.microsoft.com/office/drawing/2014/main" id="{B6DD3B6A-3241-404B-97C9-D07CB5D779E2}"/>
              </a:ext>
            </a:extLst>
          </p:cNvPr>
          <p:cNvSpPr/>
          <p:nvPr/>
        </p:nvSpPr>
        <p:spPr>
          <a:xfrm>
            <a:off x="2408913" y="4077932"/>
            <a:ext cx="1730468" cy="1876301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0E3CE282-CE69-4DEE-855C-40EF0F55112B}"/>
              </a:ext>
            </a:extLst>
          </p:cNvPr>
          <p:cNvSpPr txBox="1"/>
          <p:nvPr/>
        </p:nvSpPr>
        <p:spPr>
          <a:xfrm>
            <a:off x="4799481" y="4883016"/>
            <a:ext cx="29256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4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入稿にご利用ください</a:t>
            </a:r>
            <a:endParaRPr kumimoji="1" lang="en-US" altLang="ja-JP" sz="14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1" name="直線矢印コネクタ 10">
            <a:extLst>
              <a:ext uri="{FF2B5EF4-FFF2-40B4-BE49-F238E27FC236}">
                <a16:creationId xmlns:a16="http://schemas.microsoft.com/office/drawing/2014/main" id="{8408EDBF-1DF6-4399-B301-774E55060421}"/>
              </a:ext>
            </a:extLst>
          </p:cNvPr>
          <p:cNvCxnSpPr>
            <a:cxnSpLocks/>
          </p:cNvCxnSpPr>
          <p:nvPr/>
        </p:nvCxnSpPr>
        <p:spPr>
          <a:xfrm flipH="1">
            <a:off x="4168878" y="5007408"/>
            <a:ext cx="1140541" cy="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12184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3A89D1C4-BB9A-4E0F-92D5-153D1AD8C5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826" y="1760337"/>
            <a:ext cx="8244348" cy="4635184"/>
          </a:xfrm>
          <a:prstGeom prst="rect">
            <a:avLst/>
          </a:prstGeom>
        </p:spPr>
      </p:pic>
      <p:cxnSp>
        <p:nvCxnSpPr>
          <p:cNvPr id="5" name="直線コネクタ 4">
            <a:extLst>
              <a:ext uri="{FF2B5EF4-FFF2-40B4-BE49-F238E27FC236}">
                <a16:creationId xmlns:a16="http://schemas.microsoft.com/office/drawing/2014/main" id="{6B7C91F3-5D06-4C4E-9365-38F83C800BF6}"/>
              </a:ext>
            </a:extLst>
          </p:cNvPr>
          <p:cNvCxnSpPr/>
          <p:nvPr/>
        </p:nvCxnSpPr>
        <p:spPr>
          <a:xfrm>
            <a:off x="0" y="903767"/>
            <a:ext cx="9906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793C7242-FD98-4EDF-9F3C-41E42B725AFF}"/>
              </a:ext>
            </a:extLst>
          </p:cNvPr>
          <p:cNvSpPr txBox="1"/>
          <p:nvPr/>
        </p:nvSpPr>
        <p:spPr>
          <a:xfrm>
            <a:off x="637954" y="373626"/>
            <a:ext cx="792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■①リダイレクト設定　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–URL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QR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コード確認画面</a:t>
            </a:r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EE718BC8-EEB6-4728-BBCE-F1EFFE749B2E}"/>
              </a:ext>
            </a:extLst>
          </p:cNvPr>
          <p:cNvSpPr/>
          <p:nvPr/>
        </p:nvSpPr>
        <p:spPr>
          <a:xfrm>
            <a:off x="2408912" y="4837471"/>
            <a:ext cx="6351629" cy="943898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209A5D7D-18AF-4BCB-90D8-E5705835D69D}"/>
              </a:ext>
            </a:extLst>
          </p:cNvPr>
          <p:cNvSpPr txBox="1"/>
          <p:nvPr/>
        </p:nvSpPr>
        <p:spPr>
          <a:xfrm>
            <a:off x="2521406" y="5918467"/>
            <a:ext cx="6351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リダイレクト履歴の表示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計測可能な項目はリダイレクターが使用された回数と遷移先</a:t>
            </a:r>
            <a:r>
              <a:rPr kumimoji="1"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URL</a:t>
            </a:r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程度です。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395262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コネクタ 3">
            <a:extLst>
              <a:ext uri="{FF2B5EF4-FFF2-40B4-BE49-F238E27FC236}">
                <a16:creationId xmlns:a16="http://schemas.microsoft.com/office/drawing/2014/main" id="{D1C6F30C-0F44-44C6-B282-B480EE66F45D}"/>
              </a:ext>
            </a:extLst>
          </p:cNvPr>
          <p:cNvCxnSpPr/>
          <p:nvPr/>
        </p:nvCxnSpPr>
        <p:spPr>
          <a:xfrm>
            <a:off x="0" y="903767"/>
            <a:ext cx="9906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C388BCFD-6523-4CF5-B9DB-75990BE4550C}"/>
              </a:ext>
            </a:extLst>
          </p:cNvPr>
          <p:cNvSpPr txBox="1"/>
          <p:nvPr/>
        </p:nvSpPr>
        <p:spPr>
          <a:xfrm>
            <a:off x="637954" y="373626"/>
            <a:ext cx="792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■②ユーザー設定</a:t>
            </a: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B597A1A6-551F-4B10-AD42-F694CE1AC1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4535" y="2556386"/>
            <a:ext cx="6330188" cy="3558993"/>
          </a:xfrm>
          <a:prstGeom prst="rect">
            <a:avLst/>
          </a:prstGeom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784FD632-610F-4586-8885-554F91C507A6}"/>
              </a:ext>
            </a:extLst>
          </p:cNvPr>
          <p:cNvSpPr txBox="1"/>
          <p:nvPr/>
        </p:nvSpPr>
        <p:spPr>
          <a:xfrm>
            <a:off x="0" y="1357672"/>
            <a:ext cx="990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ログイン情報の再設定が可能です。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ログインすらできなくなった場合はデジタルソリューション部までお問い合わせください。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4F7CDF1F-AD19-4448-B3BA-712411C4792E}"/>
              </a:ext>
            </a:extLst>
          </p:cNvPr>
          <p:cNvSpPr/>
          <p:nvPr/>
        </p:nvSpPr>
        <p:spPr>
          <a:xfrm>
            <a:off x="4414684" y="3429000"/>
            <a:ext cx="3775587" cy="1270819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直線矢印コネクタ 8">
            <a:extLst>
              <a:ext uri="{FF2B5EF4-FFF2-40B4-BE49-F238E27FC236}">
                <a16:creationId xmlns:a16="http://schemas.microsoft.com/office/drawing/2014/main" id="{C71AA84F-47E6-4713-A298-8BAB20F5880E}"/>
              </a:ext>
            </a:extLst>
          </p:cNvPr>
          <p:cNvCxnSpPr>
            <a:cxnSpLocks/>
          </p:cNvCxnSpPr>
          <p:nvPr/>
        </p:nvCxnSpPr>
        <p:spPr>
          <a:xfrm>
            <a:off x="2703871" y="4064409"/>
            <a:ext cx="1582993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B9547776-91D0-4292-974A-FA42117A124F}"/>
              </a:ext>
            </a:extLst>
          </p:cNvPr>
          <p:cNvSpPr txBox="1"/>
          <p:nvPr/>
        </p:nvSpPr>
        <p:spPr>
          <a:xfrm>
            <a:off x="387802" y="3264190"/>
            <a:ext cx="231606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基本的にはパスワード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再設定以外の用途はないと思われます。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変更項目を入力して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「保存」ボタンを押してください。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69957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2202</TotalTime>
  <Words>936</Words>
  <Application>Microsoft Office PowerPoint</Application>
  <PresentationFormat>A4 210 x 297 mm</PresentationFormat>
  <Paragraphs>189</Paragraphs>
  <Slides>13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13</vt:i4>
      </vt:variant>
    </vt:vector>
  </HeadingPairs>
  <TitlesOfParts>
    <vt:vector size="18" baseType="lpstr">
      <vt:lpstr>メイリオ</vt:lpstr>
      <vt:lpstr>Arial</vt:lpstr>
      <vt:lpstr>Calibri</vt:lpstr>
      <vt:lpstr>Calibri Light</vt:lpstr>
      <vt:lpstr>Office テーマ</vt:lpstr>
      <vt:lpstr>URLリダイレクトシステム 【R-2】  利用者向けマニュアル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d-satoh</dc:creator>
  <cp:lastModifiedBy>河野　仁貴　(KREO：クレオ)</cp:lastModifiedBy>
  <cp:revision>32</cp:revision>
  <dcterms:created xsi:type="dcterms:W3CDTF">2019-11-21T00:23:29Z</dcterms:created>
  <dcterms:modified xsi:type="dcterms:W3CDTF">2024-12-04T09:54:02Z</dcterms:modified>
</cp:coreProperties>
</file>